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2.png" ContentType="image/png"/>
  <Override PartName="/ppt/media/image24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26.png" ContentType="image/png"/>
  <Override PartName="/ppt/media/image17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9.jpeg" ContentType="image/jpeg"/>
  <Override PartName="/ppt/media/image11.jpeg" ContentType="image/jpeg"/>
  <Override PartName="/ppt/media/image32.jpeg" ContentType="image/jpeg"/>
  <Override PartName="/ppt/media/image5.jpeg" ContentType="image/jpeg"/>
  <Override PartName="/ppt/media/image39.jpeg" ContentType="image/jpeg"/>
  <Override PartName="/ppt/media/image8.jpeg" ContentType="image/jpeg"/>
  <Override PartName="/ppt/media/image29.jpeg" ContentType="image/jpeg"/>
  <Override PartName="/ppt/media/image1.jpeg" ContentType="image/jpeg"/>
  <Override PartName="/ppt/media/image10.png" ContentType="image/png"/>
  <Override PartName="/ppt/media/image35.jpeg" ContentType="image/jpeg"/>
  <Override PartName="/ppt/media/image40.jpeg" ContentType="image/jpeg"/>
  <Override PartName="/ppt/media/image13.jpeg" ContentType="image/jpeg"/>
  <Override PartName="/ppt/media/image33.png" ContentType="image/png"/>
  <Override PartName="/ppt/media/image38.jpeg" ContentType="image/jpeg"/>
  <Override PartName="/ppt/media/image7.jpeg" ContentType="image/jpeg"/>
  <Override PartName="/ppt/media/image28.jpeg" ContentType="image/jpeg"/>
  <Override PartName="/ppt/media/image34.jpeg" ContentType="image/jpeg"/>
  <Override PartName="/ppt/media/image37.png" ContentType="image/png"/>
  <Override PartName="/ppt/media/image31.jpeg" ContentType="image/jpeg"/>
  <Override PartName="/ppt/media/image4.jpeg" ContentType="image/jpeg"/>
  <Override PartName="/ppt/media/image25.jpeg" ContentType="image/jpeg"/>
  <Override PartName="/ppt/media/image41.png" ContentType="image/png"/>
  <Override PartName="/ppt/media/image12.jpeg" ContentType="image/jpeg"/>
  <Override PartName="/ppt/media/image18.png" ContentType="image/png"/>
  <Override PartName="/ppt/media/image6.jpeg" ContentType="image/jpeg"/>
  <Override PartName="/ppt/media/image27.jpeg" ContentType="image/jpeg"/>
  <Override PartName="/ppt/media/image30.png" ContentType="image/png"/>
  <Override PartName="/ppt/media/image3.jpeg" ContentType="image/jpeg"/>
  <Override PartName="/ppt/media/image36.jpeg" ContentType="image/jpeg"/>
  <Override PartName="/ppt/media/image2.jpeg" ContentType="image/jpeg"/>
  <Override PartName="/ppt/media/image23.jpeg" ContentType="image/jpeg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4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2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ec9e5"/>
            </a:gs>
            <a:gs pos="100000">
              <a:srgbClr val="00224d"/>
            </a:gs>
          </a:gsLst>
          <a:path path="circle">
            <a:fillToRect l="50000" t="10000" r="50000" b="9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latin typeface="Arial"/>
              </a:rPr>
              <a:t>Δεύτερο επίπεδο διάρθρωσης</a:t>
            </a:r>
            <a:endParaRPr b="0" lang="el-G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Τρίτο επίπεδο διάρθρωσης</a:t>
            </a:r>
            <a:endParaRPr b="0" lang="el-G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latin typeface="Arial"/>
              </a:rPr>
              <a:t>Τέταρτο επίπεδο διάρθρωσης</a:t>
            </a:r>
            <a:endParaRPr b="0" lang="el-G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Πέμπτο επίπεδο διάρθρωσης</a:t>
            </a:r>
            <a:endParaRPr b="0" lang="el-G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Έκτο επίπεδο διάρθρωσης</a:t>
            </a:r>
            <a:endParaRPr b="0" lang="el-G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Έβδομο επίπεδο διάρθρωσης</a:t>
            </a:r>
            <a:endParaRPr b="0" lang="el-G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ec9e5"/>
            </a:gs>
            <a:gs pos="100000">
              <a:srgbClr val="00224d"/>
            </a:gs>
          </a:gsLst>
          <a:path path="circle">
            <a:fillToRect l="50000" t="10000" r="50000" b="9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latin typeface="Arial"/>
              </a:rPr>
              <a:t>Δεύτερο επίπεδο διάρθρωσης</a:t>
            </a:r>
            <a:endParaRPr b="0" lang="el-G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Τρίτο επίπεδο διάρθρωσης</a:t>
            </a:r>
            <a:endParaRPr b="0" lang="el-G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latin typeface="Arial"/>
              </a:rPr>
              <a:t>Τέταρτο επίπεδο διάρθρωσης</a:t>
            </a:r>
            <a:endParaRPr b="0" lang="el-G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Πέμπτο επίπεδο διάρθρωσης</a:t>
            </a:r>
            <a:endParaRPr b="0" lang="el-G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Έκτο επίπεδο διάρθρωσης</a:t>
            </a:r>
            <a:endParaRPr b="0" lang="el-G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Έβδομο επίπεδο διάρθρωσης</a:t>
            </a:r>
            <a:endParaRPr b="0" lang="el-G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ec9e5"/>
            </a:gs>
            <a:gs pos="100000">
              <a:srgbClr val="00224d"/>
            </a:gs>
          </a:gsLst>
          <a:path path="circle">
            <a:fillToRect l="50000" t="10000" r="50000" b="9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l-GR" sz="180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latin typeface="Arial"/>
              </a:rPr>
              <a:t>Δεύτερο επίπεδο διάρθρωσης</a:t>
            </a:r>
            <a:endParaRPr b="0" lang="el-G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Τρίτο επίπεδο διάρθρωσης</a:t>
            </a:r>
            <a:endParaRPr b="0" lang="el-G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latin typeface="Arial"/>
              </a:rPr>
              <a:t>Τέταρτο επίπεδο διάρθρωσης</a:t>
            </a:r>
            <a:endParaRPr b="0" lang="el-G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Πέμπτο επίπεδο διάρθρωσης</a:t>
            </a:r>
            <a:endParaRPr b="0" lang="el-G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Έκτο επίπεδο διάρθρωσης</a:t>
            </a:r>
            <a:endParaRPr b="0" lang="el-G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Έβδομο επίπεδο διάρθρωσης</a:t>
            </a:r>
            <a:endParaRPr b="0" lang="el-G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2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2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2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l-GR" sz="3600" spc="-1" strike="noStrike">
                <a:solidFill>
                  <a:srgbClr val="ffffff"/>
                </a:solidFill>
                <a:latin typeface="Calibri"/>
              </a:rPr>
              <a:t>ΓΝΩΡΙΖΩ ΤΟ ΣΩΜΑ ΜΟΥ</a:t>
            </a:r>
            <a:endParaRPr b="0" i="1" lang="el-GR" sz="3600" spc="-1" strike="noStrike">
              <a:latin typeface="Arial"/>
            </a:endParaRPr>
          </a:p>
        </p:txBody>
      </p:sp>
      <p:pic>
        <p:nvPicPr>
          <p:cNvPr id="115" name="5 - Θέση περιεχομένου" descr="ΣΩΜΑ.JPG"/>
          <p:cNvPicPr/>
          <p:nvPr/>
        </p:nvPicPr>
        <p:blipFill>
          <a:blip r:embed="rId1"/>
          <a:stretch/>
        </p:blipFill>
        <p:spPr>
          <a:xfrm>
            <a:off x="2725560" y="1461240"/>
            <a:ext cx="3928320" cy="3714840"/>
          </a:xfrm>
          <a:prstGeom prst="rect">
            <a:avLst/>
          </a:prstGeom>
          <a:ln cap="sq"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6" name="CustomShape 2"/>
          <p:cNvSpPr/>
          <p:nvPr/>
        </p:nvSpPr>
        <p:spPr>
          <a:xfrm>
            <a:off x="3960000" y="5328000"/>
            <a:ext cx="482364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ffffff"/>
                </a:solidFill>
                <a:latin typeface="Monotype Corsiva"/>
                <a:ea typeface="DejaVu Sans"/>
              </a:rPr>
              <a:t>19</a:t>
            </a:r>
            <a:r>
              <a:rPr b="1" lang="el-GR" sz="1800" spc="-1" strike="noStrike" baseline="30000">
                <a:solidFill>
                  <a:srgbClr val="ffffff"/>
                </a:solidFill>
                <a:latin typeface="Monotype Corsiva"/>
                <a:ea typeface="DejaVu Sans"/>
              </a:rPr>
              <a:t>Ο</a:t>
            </a:r>
            <a:r>
              <a:rPr b="1" lang="el-GR" sz="1800" spc="-1" strike="noStrike">
                <a:solidFill>
                  <a:srgbClr val="ffffff"/>
                </a:solidFill>
                <a:latin typeface="Monotype Corsiva"/>
                <a:ea typeface="DejaVu Sans"/>
              </a:rPr>
              <a:t> Δημοτικό Σχολείο Αγρινίου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ffffff"/>
                </a:solidFill>
                <a:latin typeface="Monotype Corsiva"/>
                <a:ea typeface="DejaVu Sans"/>
              </a:rPr>
              <a:t>Τάξεις: Γ’, Στ’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ffffff"/>
                </a:solidFill>
                <a:latin typeface="Monotype Corsiva"/>
                <a:ea typeface="DejaVu Sans"/>
              </a:rPr>
              <a:t>Παρουσίαση: Αφροδίτη Σπανού</a:t>
            </a:r>
            <a:endParaRPr b="0" lang="el-GR" sz="1800" spc="-1" strike="noStrike">
              <a:latin typeface="Arial"/>
            </a:endParaRPr>
          </a:p>
        </p:txBody>
      </p:sp>
    </p:spTree>
  </p:cSld>
  <p:transition spd="slow">
    <p:diamond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6560"/>
          </a:xfrm>
          <a:prstGeom prst="rect">
            <a:avLst/>
          </a:prstGeom>
          <a:ln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0" y="0"/>
            <a:ext cx="9143280" cy="6857280"/>
          </a:xfrm>
          <a:custGeom>
            <a:avLst/>
            <a:gdLst/>
            <a:ah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2"/>
          <p:cNvSpPr/>
          <p:nvPr/>
        </p:nvSpPr>
        <p:spPr>
          <a:xfrm>
            <a:off x="5287680" y="2629080"/>
            <a:ext cx="1179000" cy="741600"/>
          </a:xfrm>
          <a:custGeom>
            <a:avLst/>
            <a:gdLst/>
            <a:ahLst/>
            <a:rect l="l" t="t" r="r" b="b"/>
            <a:pathLst>
              <a:path w="1379220" h="818388">
                <a:moveTo>
                  <a:pt x="746760" y="739140"/>
                </a:moveTo>
                <a:lnTo>
                  <a:pt x="771144" y="726947"/>
                </a:lnTo>
                <a:lnTo>
                  <a:pt x="771144" y="728472"/>
                </a:lnTo>
                <a:lnTo>
                  <a:pt x="795527" y="714755"/>
                </a:lnTo>
                <a:lnTo>
                  <a:pt x="794003" y="716279"/>
                </a:lnTo>
                <a:lnTo>
                  <a:pt x="818387" y="702564"/>
                </a:lnTo>
                <a:lnTo>
                  <a:pt x="816863" y="702564"/>
                </a:lnTo>
                <a:lnTo>
                  <a:pt x="839723" y="688847"/>
                </a:lnTo>
                <a:lnTo>
                  <a:pt x="839723" y="688847"/>
                </a:lnTo>
                <a:lnTo>
                  <a:pt x="861060" y="673608"/>
                </a:lnTo>
                <a:lnTo>
                  <a:pt x="859535" y="673608"/>
                </a:lnTo>
                <a:lnTo>
                  <a:pt x="880872" y="658367"/>
                </a:lnTo>
                <a:lnTo>
                  <a:pt x="880872" y="658367"/>
                </a:lnTo>
                <a:lnTo>
                  <a:pt x="900684" y="643128"/>
                </a:lnTo>
                <a:lnTo>
                  <a:pt x="899160" y="643128"/>
                </a:lnTo>
                <a:lnTo>
                  <a:pt x="918972" y="626364"/>
                </a:lnTo>
                <a:lnTo>
                  <a:pt x="917448" y="626364"/>
                </a:lnTo>
                <a:lnTo>
                  <a:pt x="935735" y="609600"/>
                </a:lnTo>
                <a:lnTo>
                  <a:pt x="935735" y="609600"/>
                </a:lnTo>
                <a:lnTo>
                  <a:pt x="952499" y="591311"/>
                </a:lnTo>
                <a:lnTo>
                  <a:pt x="952499" y="591311"/>
                </a:lnTo>
                <a:lnTo>
                  <a:pt x="967739" y="573023"/>
                </a:lnTo>
                <a:lnTo>
                  <a:pt x="967739" y="573023"/>
                </a:lnTo>
                <a:lnTo>
                  <a:pt x="982979" y="554735"/>
                </a:lnTo>
                <a:lnTo>
                  <a:pt x="982979" y="554735"/>
                </a:lnTo>
                <a:lnTo>
                  <a:pt x="996696" y="534923"/>
                </a:lnTo>
                <a:lnTo>
                  <a:pt x="996696" y="536447"/>
                </a:lnTo>
                <a:lnTo>
                  <a:pt x="1008887" y="516635"/>
                </a:lnTo>
                <a:lnTo>
                  <a:pt x="1008887" y="516635"/>
                </a:lnTo>
                <a:lnTo>
                  <a:pt x="1021079" y="496823"/>
                </a:lnTo>
                <a:lnTo>
                  <a:pt x="1021079" y="496823"/>
                </a:lnTo>
                <a:lnTo>
                  <a:pt x="1031748" y="477011"/>
                </a:lnTo>
                <a:lnTo>
                  <a:pt x="1031748" y="477011"/>
                </a:lnTo>
                <a:lnTo>
                  <a:pt x="1040891" y="455676"/>
                </a:lnTo>
                <a:lnTo>
                  <a:pt x="1040891" y="457200"/>
                </a:lnTo>
                <a:lnTo>
                  <a:pt x="1050035" y="435864"/>
                </a:lnTo>
                <a:lnTo>
                  <a:pt x="1050035" y="435864"/>
                </a:lnTo>
                <a:lnTo>
                  <a:pt x="1057655" y="414528"/>
                </a:lnTo>
                <a:lnTo>
                  <a:pt x="1056132" y="416052"/>
                </a:lnTo>
                <a:lnTo>
                  <a:pt x="1063751" y="394716"/>
                </a:lnTo>
                <a:lnTo>
                  <a:pt x="1063751" y="394716"/>
                </a:lnTo>
                <a:lnTo>
                  <a:pt x="1068323" y="373379"/>
                </a:lnTo>
                <a:lnTo>
                  <a:pt x="1068323" y="373379"/>
                </a:lnTo>
                <a:lnTo>
                  <a:pt x="1072896" y="352044"/>
                </a:lnTo>
                <a:lnTo>
                  <a:pt x="1072896" y="352044"/>
                </a:lnTo>
                <a:lnTo>
                  <a:pt x="1075944" y="330708"/>
                </a:lnTo>
                <a:lnTo>
                  <a:pt x="1075944" y="332232"/>
                </a:lnTo>
                <a:lnTo>
                  <a:pt x="1077467" y="309372"/>
                </a:lnTo>
                <a:lnTo>
                  <a:pt x="1077467" y="310896"/>
                </a:lnTo>
                <a:lnTo>
                  <a:pt x="1077467" y="288036"/>
                </a:lnTo>
                <a:lnTo>
                  <a:pt x="1077467" y="289560"/>
                </a:lnTo>
                <a:lnTo>
                  <a:pt x="1077467" y="268224"/>
                </a:lnTo>
                <a:lnTo>
                  <a:pt x="1077467" y="268224"/>
                </a:lnTo>
                <a:lnTo>
                  <a:pt x="1075944" y="246888"/>
                </a:lnTo>
                <a:lnTo>
                  <a:pt x="1075944" y="246888"/>
                </a:lnTo>
                <a:lnTo>
                  <a:pt x="1072896" y="225552"/>
                </a:lnTo>
                <a:lnTo>
                  <a:pt x="1072896" y="227076"/>
                </a:lnTo>
                <a:lnTo>
                  <a:pt x="1068323" y="205740"/>
                </a:lnTo>
                <a:lnTo>
                  <a:pt x="1068323" y="205740"/>
                </a:lnTo>
                <a:lnTo>
                  <a:pt x="1062227" y="184404"/>
                </a:lnTo>
                <a:lnTo>
                  <a:pt x="1062227" y="185927"/>
                </a:lnTo>
                <a:lnTo>
                  <a:pt x="1056132" y="164592"/>
                </a:lnTo>
                <a:lnTo>
                  <a:pt x="1056132" y="166116"/>
                </a:lnTo>
                <a:lnTo>
                  <a:pt x="1042415" y="134111"/>
                </a:lnTo>
                <a:lnTo>
                  <a:pt x="1342644" y="0"/>
                </a:lnTo>
                <a:lnTo>
                  <a:pt x="1356360" y="33527"/>
                </a:lnTo>
                <a:lnTo>
                  <a:pt x="1363979" y="54864"/>
                </a:lnTo>
                <a:lnTo>
                  <a:pt x="1370075" y="76200"/>
                </a:lnTo>
                <a:lnTo>
                  <a:pt x="1373123" y="99060"/>
                </a:lnTo>
                <a:lnTo>
                  <a:pt x="1377696" y="120396"/>
                </a:lnTo>
                <a:lnTo>
                  <a:pt x="1379220" y="143255"/>
                </a:lnTo>
                <a:lnTo>
                  <a:pt x="1379220" y="166116"/>
                </a:lnTo>
                <a:lnTo>
                  <a:pt x="1379220" y="187452"/>
                </a:lnTo>
                <a:lnTo>
                  <a:pt x="1377696" y="210311"/>
                </a:lnTo>
                <a:lnTo>
                  <a:pt x="1373123" y="233172"/>
                </a:lnTo>
                <a:lnTo>
                  <a:pt x="1370075" y="254508"/>
                </a:lnTo>
                <a:lnTo>
                  <a:pt x="1363979" y="277367"/>
                </a:lnTo>
                <a:lnTo>
                  <a:pt x="1357884" y="300227"/>
                </a:lnTo>
                <a:lnTo>
                  <a:pt x="1348739" y="321564"/>
                </a:lnTo>
                <a:lnTo>
                  <a:pt x="1339596" y="342900"/>
                </a:lnTo>
                <a:lnTo>
                  <a:pt x="1330451" y="364235"/>
                </a:lnTo>
                <a:lnTo>
                  <a:pt x="1318260" y="385572"/>
                </a:lnTo>
                <a:lnTo>
                  <a:pt x="1306067" y="406908"/>
                </a:lnTo>
                <a:lnTo>
                  <a:pt x="1293875" y="426720"/>
                </a:lnTo>
                <a:lnTo>
                  <a:pt x="1278635" y="446532"/>
                </a:lnTo>
                <a:lnTo>
                  <a:pt x="1263396" y="466344"/>
                </a:lnTo>
                <a:lnTo>
                  <a:pt x="1246632" y="484632"/>
                </a:lnTo>
                <a:lnTo>
                  <a:pt x="1229867" y="502920"/>
                </a:lnTo>
                <a:lnTo>
                  <a:pt x="1211579" y="521208"/>
                </a:lnTo>
                <a:lnTo>
                  <a:pt x="1191767" y="537972"/>
                </a:lnTo>
                <a:lnTo>
                  <a:pt x="1171955" y="554735"/>
                </a:lnTo>
                <a:lnTo>
                  <a:pt x="1150620" y="571500"/>
                </a:lnTo>
                <a:lnTo>
                  <a:pt x="1129284" y="586740"/>
                </a:lnTo>
                <a:lnTo>
                  <a:pt x="1106423" y="600455"/>
                </a:lnTo>
                <a:lnTo>
                  <a:pt x="1083563" y="614172"/>
                </a:lnTo>
                <a:lnTo>
                  <a:pt x="1059179" y="626364"/>
                </a:lnTo>
                <a:lnTo>
                  <a:pt x="1034796" y="638555"/>
                </a:lnTo>
                <a:lnTo>
                  <a:pt x="757427" y="762000"/>
                </a:lnTo>
                <a:lnTo>
                  <a:pt x="737615" y="771144"/>
                </a:lnTo>
                <a:lnTo>
                  <a:pt x="717803" y="778764"/>
                </a:lnTo>
                <a:lnTo>
                  <a:pt x="697991" y="784860"/>
                </a:lnTo>
                <a:lnTo>
                  <a:pt x="678179" y="792479"/>
                </a:lnTo>
                <a:lnTo>
                  <a:pt x="658367" y="797052"/>
                </a:lnTo>
                <a:lnTo>
                  <a:pt x="638555" y="803147"/>
                </a:lnTo>
                <a:lnTo>
                  <a:pt x="618744" y="807720"/>
                </a:lnTo>
                <a:lnTo>
                  <a:pt x="597408" y="810767"/>
                </a:lnTo>
                <a:lnTo>
                  <a:pt x="577596" y="813816"/>
                </a:lnTo>
                <a:lnTo>
                  <a:pt x="557784" y="815340"/>
                </a:lnTo>
                <a:lnTo>
                  <a:pt x="537972" y="818388"/>
                </a:lnTo>
                <a:lnTo>
                  <a:pt x="518160" y="818388"/>
                </a:lnTo>
                <a:lnTo>
                  <a:pt x="498348" y="818388"/>
                </a:lnTo>
                <a:lnTo>
                  <a:pt x="478535" y="818388"/>
                </a:lnTo>
                <a:lnTo>
                  <a:pt x="458723" y="818388"/>
                </a:lnTo>
                <a:lnTo>
                  <a:pt x="440435" y="815340"/>
                </a:lnTo>
                <a:lnTo>
                  <a:pt x="420623" y="813816"/>
                </a:lnTo>
                <a:lnTo>
                  <a:pt x="402335" y="810767"/>
                </a:lnTo>
                <a:lnTo>
                  <a:pt x="382523" y="807720"/>
                </a:lnTo>
                <a:lnTo>
                  <a:pt x="364235" y="803147"/>
                </a:lnTo>
                <a:lnTo>
                  <a:pt x="345948" y="798576"/>
                </a:lnTo>
                <a:lnTo>
                  <a:pt x="329184" y="792479"/>
                </a:lnTo>
                <a:lnTo>
                  <a:pt x="310895" y="786384"/>
                </a:lnTo>
                <a:lnTo>
                  <a:pt x="294132" y="778764"/>
                </a:lnTo>
                <a:lnTo>
                  <a:pt x="277367" y="771144"/>
                </a:lnTo>
                <a:lnTo>
                  <a:pt x="260603" y="763523"/>
                </a:lnTo>
                <a:lnTo>
                  <a:pt x="243839" y="754379"/>
                </a:lnTo>
                <a:lnTo>
                  <a:pt x="228600" y="745235"/>
                </a:lnTo>
                <a:lnTo>
                  <a:pt x="213359" y="736091"/>
                </a:lnTo>
                <a:lnTo>
                  <a:pt x="198120" y="725423"/>
                </a:lnTo>
                <a:lnTo>
                  <a:pt x="184403" y="713232"/>
                </a:lnTo>
                <a:lnTo>
                  <a:pt x="170688" y="701040"/>
                </a:lnTo>
                <a:lnTo>
                  <a:pt x="184403" y="704088"/>
                </a:lnTo>
                <a:lnTo>
                  <a:pt x="0" y="786384"/>
                </a:lnTo>
                <a:lnTo>
                  <a:pt x="224027" y="498347"/>
                </a:lnTo>
                <a:lnTo>
                  <a:pt x="655320" y="493776"/>
                </a:lnTo>
                <a:lnTo>
                  <a:pt x="460248" y="580644"/>
                </a:lnTo>
                <a:lnTo>
                  <a:pt x="463296" y="559308"/>
                </a:lnTo>
                <a:lnTo>
                  <a:pt x="484632" y="576072"/>
                </a:lnTo>
                <a:lnTo>
                  <a:pt x="483108" y="576072"/>
                </a:lnTo>
                <a:lnTo>
                  <a:pt x="504444" y="591311"/>
                </a:lnTo>
                <a:lnTo>
                  <a:pt x="504444" y="591311"/>
                </a:lnTo>
                <a:lnTo>
                  <a:pt x="527303" y="605028"/>
                </a:lnTo>
                <a:lnTo>
                  <a:pt x="525779" y="605028"/>
                </a:lnTo>
                <a:lnTo>
                  <a:pt x="550163" y="618744"/>
                </a:lnTo>
                <a:lnTo>
                  <a:pt x="548639" y="617220"/>
                </a:lnTo>
                <a:lnTo>
                  <a:pt x="573023" y="629411"/>
                </a:lnTo>
                <a:lnTo>
                  <a:pt x="573023" y="629411"/>
                </a:lnTo>
                <a:lnTo>
                  <a:pt x="598932" y="640079"/>
                </a:lnTo>
                <a:lnTo>
                  <a:pt x="597408" y="640079"/>
                </a:lnTo>
                <a:lnTo>
                  <a:pt x="623315" y="647700"/>
                </a:lnTo>
                <a:lnTo>
                  <a:pt x="623315" y="647700"/>
                </a:lnTo>
                <a:lnTo>
                  <a:pt x="650748" y="655320"/>
                </a:lnTo>
                <a:lnTo>
                  <a:pt x="649223" y="655320"/>
                </a:lnTo>
                <a:lnTo>
                  <a:pt x="678179" y="661416"/>
                </a:lnTo>
                <a:lnTo>
                  <a:pt x="676655" y="661416"/>
                </a:lnTo>
                <a:lnTo>
                  <a:pt x="705611" y="665988"/>
                </a:lnTo>
                <a:lnTo>
                  <a:pt x="704087" y="665988"/>
                </a:lnTo>
                <a:lnTo>
                  <a:pt x="733044" y="669035"/>
                </a:lnTo>
                <a:lnTo>
                  <a:pt x="733044" y="669035"/>
                </a:lnTo>
                <a:lnTo>
                  <a:pt x="761999" y="670560"/>
                </a:lnTo>
                <a:lnTo>
                  <a:pt x="761999" y="670560"/>
                </a:lnTo>
                <a:lnTo>
                  <a:pt x="790955" y="669035"/>
                </a:lnTo>
                <a:lnTo>
                  <a:pt x="790955" y="669035"/>
                </a:lnTo>
                <a:lnTo>
                  <a:pt x="821435" y="667511"/>
                </a:lnTo>
                <a:lnTo>
                  <a:pt x="821435" y="667511"/>
                </a:lnTo>
                <a:lnTo>
                  <a:pt x="851915" y="664464"/>
                </a:lnTo>
                <a:lnTo>
                  <a:pt x="850391" y="664464"/>
                </a:lnTo>
                <a:lnTo>
                  <a:pt x="880872" y="659891"/>
                </a:lnTo>
                <a:lnTo>
                  <a:pt x="885444" y="685800"/>
                </a:lnTo>
                <a:lnTo>
                  <a:pt x="854963" y="690372"/>
                </a:lnTo>
                <a:lnTo>
                  <a:pt x="822960" y="693420"/>
                </a:lnTo>
                <a:lnTo>
                  <a:pt x="792479" y="694944"/>
                </a:lnTo>
                <a:lnTo>
                  <a:pt x="761999" y="694944"/>
                </a:lnTo>
                <a:lnTo>
                  <a:pt x="731520" y="693420"/>
                </a:lnTo>
                <a:lnTo>
                  <a:pt x="701039" y="690372"/>
                </a:lnTo>
                <a:lnTo>
                  <a:pt x="672084" y="685800"/>
                </a:lnTo>
                <a:lnTo>
                  <a:pt x="644651" y="679703"/>
                </a:lnTo>
                <a:lnTo>
                  <a:pt x="615696" y="672084"/>
                </a:lnTo>
                <a:lnTo>
                  <a:pt x="589787" y="662940"/>
                </a:lnTo>
                <a:lnTo>
                  <a:pt x="562355" y="652272"/>
                </a:lnTo>
                <a:lnTo>
                  <a:pt x="537972" y="640079"/>
                </a:lnTo>
                <a:lnTo>
                  <a:pt x="513587" y="626364"/>
                </a:lnTo>
                <a:lnTo>
                  <a:pt x="489203" y="612647"/>
                </a:lnTo>
                <a:lnTo>
                  <a:pt x="467867" y="595884"/>
                </a:lnTo>
                <a:lnTo>
                  <a:pt x="431291" y="565403"/>
                </a:lnTo>
                <a:lnTo>
                  <a:pt x="588263" y="495300"/>
                </a:lnTo>
                <a:lnTo>
                  <a:pt x="594360" y="519684"/>
                </a:lnTo>
                <a:lnTo>
                  <a:pt x="231647" y="524255"/>
                </a:lnTo>
                <a:lnTo>
                  <a:pt x="240791" y="519684"/>
                </a:lnTo>
                <a:lnTo>
                  <a:pt x="51815" y="762000"/>
                </a:lnTo>
                <a:lnTo>
                  <a:pt x="36576" y="742188"/>
                </a:lnTo>
                <a:lnTo>
                  <a:pt x="181355" y="676655"/>
                </a:lnTo>
                <a:lnTo>
                  <a:pt x="201167" y="693420"/>
                </a:lnTo>
                <a:lnTo>
                  <a:pt x="201167" y="693420"/>
                </a:lnTo>
                <a:lnTo>
                  <a:pt x="214883" y="704088"/>
                </a:lnTo>
                <a:lnTo>
                  <a:pt x="213359" y="704088"/>
                </a:lnTo>
                <a:lnTo>
                  <a:pt x="228600" y="714755"/>
                </a:lnTo>
                <a:lnTo>
                  <a:pt x="227076" y="714755"/>
                </a:lnTo>
                <a:lnTo>
                  <a:pt x="242315" y="723900"/>
                </a:lnTo>
                <a:lnTo>
                  <a:pt x="242315" y="723900"/>
                </a:lnTo>
                <a:lnTo>
                  <a:pt x="257555" y="733044"/>
                </a:lnTo>
                <a:lnTo>
                  <a:pt x="256032" y="733044"/>
                </a:lnTo>
                <a:lnTo>
                  <a:pt x="272795" y="740664"/>
                </a:lnTo>
                <a:lnTo>
                  <a:pt x="271271" y="740664"/>
                </a:lnTo>
                <a:lnTo>
                  <a:pt x="288035" y="748284"/>
                </a:lnTo>
                <a:lnTo>
                  <a:pt x="288035" y="748284"/>
                </a:lnTo>
                <a:lnTo>
                  <a:pt x="303276" y="755903"/>
                </a:lnTo>
                <a:lnTo>
                  <a:pt x="303276" y="755903"/>
                </a:lnTo>
                <a:lnTo>
                  <a:pt x="320039" y="762000"/>
                </a:lnTo>
                <a:lnTo>
                  <a:pt x="320039" y="762000"/>
                </a:lnTo>
                <a:lnTo>
                  <a:pt x="336803" y="768096"/>
                </a:lnTo>
                <a:lnTo>
                  <a:pt x="336803" y="768096"/>
                </a:lnTo>
                <a:lnTo>
                  <a:pt x="353567" y="774191"/>
                </a:lnTo>
                <a:lnTo>
                  <a:pt x="353567" y="774191"/>
                </a:lnTo>
                <a:lnTo>
                  <a:pt x="370332" y="778764"/>
                </a:lnTo>
                <a:lnTo>
                  <a:pt x="370332" y="778764"/>
                </a:lnTo>
                <a:lnTo>
                  <a:pt x="388620" y="781811"/>
                </a:lnTo>
                <a:lnTo>
                  <a:pt x="388620" y="781811"/>
                </a:lnTo>
                <a:lnTo>
                  <a:pt x="406908" y="786384"/>
                </a:lnTo>
                <a:lnTo>
                  <a:pt x="405384" y="786384"/>
                </a:lnTo>
                <a:lnTo>
                  <a:pt x="423672" y="787908"/>
                </a:lnTo>
                <a:lnTo>
                  <a:pt x="423672" y="787908"/>
                </a:lnTo>
                <a:lnTo>
                  <a:pt x="441960" y="790955"/>
                </a:lnTo>
                <a:lnTo>
                  <a:pt x="441960" y="790955"/>
                </a:lnTo>
                <a:lnTo>
                  <a:pt x="461772" y="792479"/>
                </a:lnTo>
                <a:lnTo>
                  <a:pt x="460248" y="792479"/>
                </a:lnTo>
                <a:lnTo>
                  <a:pt x="480060" y="794003"/>
                </a:lnTo>
                <a:lnTo>
                  <a:pt x="480060" y="794003"/>
                </a:lnTo>
                <a:lnTo>
                  <a:pt x="498348" y="794003"/>
                </a:lnTo>
                <a:lnTo>
                  <a:pt x="498348" y="794003"/>
                </a:lnTo>
                <a:lnTo>
                  <a:pt x="518160" y="794003"/>
                </a:lnTo>
                <a:lnTo>
                  <a:pt x="516635" y="794003"/>
                </a:lnTo>
                <a:lnTo>
                  <a:pt x="536448" y="792479"/>
                </a:lnTo>
                <a:lnTo>
                  <a:pt x="536448" y="792479"/>
                </a:lnTo>
                <a:lnTo>
                  <a:pt x="556260" y="790955"/>
                </a:lnTo>
                <a:lnTo>
                  <a:pt x="554735" y="790955"/>
                </a:lnTo>
                <a:lnTo>
                  <a:pt x="574548" y="787908"/>
                </a:lnTo>
                <a:lnTo>
                  <a:pt x="574548" y="787908"/>
                </a:lnTo>
                <a:lnTo>
                  <a:pt x="594360" y="784860"/>
                </a:lnTo>
                <a:lnTo>
                  <a:pt x="594360" y="786384"/>
                </a:lnTo>
                <a:lnTo>
                  <a:pt x="614172" y="781811"/>
                </a:lnTo>
                <a:lnTo>
                  <a:pt x="612648" y="781811"/>
                </a:lnTo>
                <a:lnTo>
                  <a:pt x="632460" y="777240"/>
                </a:lnTo>
                <a:lnTo>
                  <a:pt x="632460" y="778764"/>
                </a:lnTo>
                <a:lnTo>
                  <a:pt x="652272" y="772667"/>
                </a:lnTo>
                <a:lnTo>
                  <a:pt x="652272" y="772667"/>
                </a:lnTo>
                <a:lnTo>
                  <a:pt x="672084" y="768096"/>
                </a:lnTo>
                <a:lnTo>
                  <a:pt x="670560" y="768096"/>
                </a:lnTo>
                <a:lnTo>
                  <a:pt x="690372" y="762000"/>
                </a:lnTo>
                <a:lnTo>
                  <a:pt x="690372" y="762000"/>
                </a:lnTo>
                <a:lnTo>
                  <a:pt x="710184" y="754379"/>
                </a:lnTo>
                <a:lnTo>
                  <a:pt x="708660" y="754379"/>
                </a:lnTo>
                <a:lnTo>
                  <a:pt x="728472" y="746760"/>
                </a:lnTo>
                <a:lnTo>
                  <a:pt x="728472" y="746760"/>
                </a:lnTo>
                <a:lnTo>
                  <a:pt x="746760" y="739140"/>
                </a:lnTo>
                <a:lnTo>
                  <a:pt x="746760" y="739140"/>
                </a:lnTo>
                <a:lnTo>
                  <a:pt x="1024127" y="615696"/>
                </a:lnTo>
                <a:lnTo>
                  <a:pt x="1022603" y="615696"/>
                </a:lnTo>
                <a:lnTo>
                  <a:pt x="1048511" y="603503"/>
                </a:lnTo>
                <a:lnTo>
                  <a:pt x="1046987" y="603503"/>
                </a:lnTo>
                <a:lnTo>
                  <a:pt x="1071372" y="591311"/>
                </a:lnTo>
                <a:lnTo>
                  <a:pt x="1071372" y="591311"/>
                </a:lnTo>
                <a:lnTo>
                  <a:pt x="1094232" y="579120"/>
                </a:lnTo>
                <a:lnTo>
                  <a:pt x="1094232" y="579120"/>
                </a:lnTo>
                <a:lnTo>
                  <a:pt x="1115567" y="565403"/>
                </a:lnTo>
                <a:lnTo>
                  <a:pt x="1115567" y="565403"/>
                </a:lnTo>
                <a:lnTo>
                  <a:pt x="1136903" y="550164"/>
                </a:lnTo>
                <a:lnTo>
                  <a:pt x="1136903" y="550164"/>
                </a:lnTo>
                <a:lnTo>
                  <a:pt x="1156715" y="534923"/>
                </a:lnTo>
                <a:lnTo>
                  <a:pt x="1156715" y="534923"/>
                </a:lnTo>
                <a:lnTo>
                  <a:pt x="1176527" y="519684"/>
                </a:lnTo>
                <a:lnTo>
                  <a:pt x="1175003" y="519684"/>
                </a:lnTo>
                <a:lnTo>
                  <a:pt x="1194815" y="502920"/>
                </a:lnTo>
                <a:lnTo>
                  <a:pt x="1194815" y="502920"/>
                </a:lnTo>
                <a:lnTo>
                  <a:pt x="1211579" y="486155"/>
                </a:lnTo>
                <a:lnTo>
                  <a:pt x="1211579" y="486155"/>
                </a:lnTo>
                <a:lnTo>
                  <a:pt x="1228344" y="467867"/>
                </a:lnTo>
                <a:lnTo>
                  <a:pt x="1228344" y="467867"/>
                </a:lnTo>
                <a:lnTo>
                  <a:pt x="1243584" y="449579"/>
                </a:lnTo>
                <a:lnTo>
                  <a:pt x="1243584" y="449579"/>
                </a:lnTo>
                <a:lnTo>
                  <a:pt x="1258823" y="431291"/>
                </a:lnTo>
                <a:lnTo>
                  <a:pt x="1258823" y="431291"/>
                </a:lnTo>
                <a:lnTo>
                  <a:pt x="1272539" y="411479"/>
                </a:lnTo>
                <a:lnTo>
                  <a:pt x="1272539" y="413003"/>
                </a:lnTo>
                <a:lnTo>
                  <a:pt x="1284732" y="393191"/>
                </a:lnTo>
                <a:lnTo>
                  <a:pt x="1284732" y="393191"/>
                </a:lnTo>
                <a:lnTo>
                  <a:pt x="1296923" y="373379"/>
                </a:lnTo>
                <a:lnTo>
                  <a:pt x="1296923" y="373379"/>
                </a:lnTo>
                <a:lnTo>
                  <a:pt x="1307591" y="353567"/>
                </a:lnTo>
                <a:lnTo>
                  <a:pt x="1307591" y="353567"/>
                </a:lnTo>
                <a:lnTo>
                  <a:pt x="1316735" y="332232"/>
                </a:lnTo>
                <a:lnTo>
                  <a:pt x="1316735" y="333755"/>
                </a:lnTo>
                <a:lnTo>
                  <a:pt x="1325879" y="312420"/>
                </a:lnTo>
                <a:lnTo>
                  <a:pt x="1325879" y="312420"/>
                </a:lnTo>
                <a:lnTo>
                  <a:pt x="1333499" y="291083"/>
                </a:lnTo>
                <a:lnTo>
                  <a:pt x="1333499" y="292608"/>
                </a:lnTo>
                <a:lnTo>
                  <a:pt x="1339596" y="269748"/>
                </a:lnTo>
                <a:lnTo>
                  <a:pt x="1339596" y="271272"/>
                </a:lnTo>
                <a:lnTo>
                  <a:pt x="1344167" y="249936"/>
                </a:lnTo>
                <a:lnTo>
                  <a:pt x="1344167" y="249936"/>
                </a:lnTo>
                <a:lnTo>
                  <a:pt x="1348739" y="228600"/>
                </a:lnTo>
                <a:lnTo>
                  <a:pt x="1348739" y="228600"/>
                </a:lnTo>
                <a:lnTo>
                  <a:pt x="1351787" y="207264"/>
                </a:lnTo>
                <a:lnTo>
                  <a:pt x="1351787" y="207264"/>
                </a:lnTo>
                <a:lnTo>
                  <a:pt x="1353311" y="185927"/>
                </a:lnTo>
                <a:lnTo>
                  <a:pt x="1353311" y="187452"/>
                </a:lnTo>
                <a:lnTo>
                  <a:pt x="1354835" y="164592"/>
                </a:lnTo>
                <a:lnTo>
                  <a:pt x="1354835" y="166116"/>
                </a:lnTo>
                <a:lnTo>
                  <a:pt x="1353311" y="144780"/>
                </a:lnTo>
                <a:lnTo>
                  <a:pt x="1353311" y="144780"/>
                </a:lnTo>
                <a:lnTo>
                  <a:pt x="1351787" y="123444"/>
                </a:lnTo>
                <a:lnTo>
                  <a:pt x="1351787" y="123444"/>
                </a:lnTo>
                <a:lnTo>
                  <a:pt x="1348739" y="102108"/>
                </a:lnTo>
                <a:lnTo>
                  <a:pt x="1348739" y="103632"/>
                </a:lnTo>
                <a:lnTo>
                  <a:pt x="1344167" y="82296"/>
                </a:lnTo>
                <a:lnTo>
                  <a:pt x="1344167" y="82296"/>
                </a:lnTo>
                <a:lnTo>
                  <a:pt x="1339596" y="60960"/>
                </a:lnTo>
                <a:lnTo>
                  <a:pt x="1339596" y="62483"/>
                </a:lnTo>
                <a:lnTo>
                  <a:pt x="1331975" y="41148"/>
                </a:lnTo>
                <a:lnTo>
                  <a:pt x="1331975" y="42672"/>
                </a:lnTo>
                <a:lnTo>
                  <a:pt x="1324355" y="21336"/>
                </a:lnTo>
                <a:lnTo>
                  <a:pt x="1341120" y="28955"/>
                </a:lnTo>
                <a:lnTo>
                  <a:pt x="1065275" y="152400"/>
                </a:lnTo>
                <a:lnTo>
                  <a:pt x="1071372" y="135636"/>
                </a:lnTo>
                <a:lnTo>
                  <a:pt x="1080515" y="156972"/>
                </a:lnTo>
                <a:lnTo>
                  <a:pt x="1086611" y="178308"/>
                </a:lnTo>
                <a:lnTo>
                  <a:pt x="1092708" y="199644"/>
                </a:lnTo>
                <a:lnTo>
                  <a:pt x="1097279" y="222504"/>
                </a:lnTo>
                <a:lnTo>
                  <a:pt x="1100327" y="243839"/>
                </a:lnTo>
                <a:lnTo>
                  <a:pt x="1103375" y="266700"/>
                </a:lnTo>
                <a:lnTo>
                  <a:pt x="1103375" y="289560"/>
                </a:lnTo>
                <a:lnTo>
                  <a:pt x="1103375" y="310896"/>
                </a:lnTo>
                <a:lnTo>
                  <a:pt x="1100327" y="333755"/>
                </a:lnTo>
                <a:lnTo>
                  <a:pt x="1097279" y="356616"/>
                </a:lnTo>
                <a:lnTo>
                  <a:pt x="1092708" y="379476"/>
                </a:lnTo>
                <a:lnTo>
                  <a:pt x="1088135" y="400811"/>
                </a:lnTo>
                <a:lnTo>
                  <a:pt x="1080515" y="423672"/>
                </a:lnTo>
                <a:lnTo>
                  <a:pt x="1072896" y="445008"/>
                </a:lnTo>
                <a:lnTo>
                  <a:pt x="1063751" y="466344"/>
                </a:lnTo>
                <a:lnTo>
                  <a:pt x="1054608" y="487679"/>
                </a:lnTo>
                <a:lnTo>
                  <a:pt x="1042415" y="509016"/>
                </a:lnTo>
                <a:lnTo>
                  <a:pt x="1030223" y="530352"/>
                </a:lnTo>
                <a:lnTo>
                  <a:pt x="1016508" y="550164"/>
                </a:lnTo>
                <a:lnTo>
                  <a:pt x="1002791" y="569976"/>
                </a:lnTo>
                <a:lnTo>
                  <a:pt x="987551" y="589788"/>
                </a:lnTo>
                <a:lnTo>
                  <a:pt x="970787" y="608076"/>
                </a:lnTo>
                <a:lnTo>
                  <a:pt x="954023" y="626364"/>
                </a:lnTo>
                <a:lnTo>
                  <a:pt x="935735" y="644652"/>
                </a:lnTo>
                <a:lnTo>
                  <a:pt x="915923" y="661416"/>
                </a:lnTo>
                <a:lnTo>
                  <a:pt x="896111" y="678179"/>
                </a:lnTo>
                <a:lnTo>
                  <a:pt x="874775" y="694944"/>
                </a:lnTo>
                <a:lnTo>
                  <a:pt x="853439" y="710184"/>
                </a:lnTo>
                <a:lnTo>
                  <a:pt x="830579" y="723900"/>
                </a:lnTo>
                <a:lnTo>
                  <a:pt x="807720" y="737616"/>
                </a:lnTo>
                <a:lnTo>
                  <a:pt x="783335" y="749808"/>
                </a:lnTo>
                <a:lnTo>
                  <a:pt x="757427" y="762000"/>
                </a:lnTo>
                <a:lnTo>
                  <a:pt x="746760" y="739140"/>
                </a:lnTo>
              </a:path>
            </a:pathLst>
          </a:custGeom>
          <a:solidFill>
            <a:srgbClr val="ff6600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5" name="Picture 3" descr=""/>
          <p:cNvPicPr/>
          <p:nvPr/>
        </p:nvPicPr>
        <p:blipFill>
          <a:blip r:embed="rId2"/>
          <a:stretch/>
        </p:blipFill>
        <p:spPr>
          <a:xfrm>
            <a:off x="869040" y="3743640"/>
            <a:ext cx="2421360" cy="2567880"/>
          </a:xfrm>
          <a:prstGeom prst="rect">
            <a:avLst/>
          </a:prstGeom>
          <a:ln>
            <a:noFill/>
          </a:ln>
        </p:spPr>
      </p:pic>
      <p:pic>
        <p:nvPicPr>
          <p:cNvPr id="146" name="Picture 3" descr=""/>
          <p:cNvPicPr/>
          <p:nvPr/>
        </p:nvPicPr>
        <p:blipFill>
          <a:blip r:embed="rId3"/>
          <a:stretch/>
        </p:blipFill>
        <p:spPr>
          <a:xfrm>
            <a:off x="4833360" y="656640"/>
            <a:ext cx="2888280" cy="2798280"/>
          </a:xfrm>
          <a:prstGeom prst="rect">
            <a:avLst/>
          </a:prstGeom>
          <a:ln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1908360" y="388080"/>
            <a:ext cx="2018520" cy="34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39960">
            <a:spAutoFit/>
          </a:bodyPr>
          <a:p>
            <a:pPr>
              <a:lnSpc>
                <a:spcPts val="2367"/>
              </a:lnSpc>
            </a:pPr>
            <a:r>
              <a:rPr b="1" lang="en-US" sz="3500" spc="-1" strike="noStrike" u="sng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Πνεύμονες</a:t>
            </a:r>
            <a:endParaRPr b="0" lang="el-GR" sz="3500" spc="-1" strike="noStrike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751680" y="1370880"/>
            <a:ext cx="3896280" cy="34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39960">
            <a:spAutoFit/>
          </a:bodyPr>
          <a:p>
            <a:pPr>
              <a:lnSpc>
                <a:spcPts val="2367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Έχουν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κωνικό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σχήμα,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και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παρουσιάζουν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798840" y="1647360"/>
            <a:ext cx="2242440" cy="34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39960">
            <a:spAutoFit/>
          </a:bodyPr>
          <a:p>
            <a:pPr>
              <a:lnSpc>
                <a:spcPts val="2367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σύσταση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σφουγγαριού,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50" name="CustomShape 6"/>
          <p:cNvSpPr/>
          <p:nvPr/>
        </p:nvSpPr>
        <p:spPr>
          <a:xfrm>
            <a:off x="797760" y="2246040"/>
            <a:ext cx="3717720" cy="87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39960">
            <a:spAutoFit/>
          </a:bodyPr>
          <a:p>
            <a:pPr>
              <a:lnSpc>
                <a:spcPts val="2367"/>
              </a:lnSpc>
              <a:tabLst>
                <a:tab algn="l" pos="6696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Η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κορυφή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κάθε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πνεύμονα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φθάνει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προς</a:t>
            </a:r>
            <a:endParaRPr b="0" lang="el-GR" sz="1800" spc="-1" strike="noStrike">
              <a:latin typeface="Arial"/>
            </a:endParaRPr>
          </a:p>
          <a:p>
            <a:pPr>
              <a:lnSpc>
                <a:spcPts val="2103"/>
              </a:lnSpc>
              <a:tabLst>
                <a:tab algn="l" pos="6696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τα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πάνω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στο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ύψος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της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πρώτης</a:t>
            </a:r>
            <a:endParaRPr b="0" lang="el-GR" sz="1800" spc="-1" strike="noStrike">
              <a:latin typeface="Arial"/>
            </a:endParaRPr>
          </a:p>
          <a:p>
            <a:pPr>
              <a:lnSpc>
                <a:spcPts val="2103"/>
              </a:lnSpc>
              <a:tabLst>
                <a:tab algn="l" pos="6696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πλευράς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πάνω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από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την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κλείδα,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51" name="CustomShape 7"/>
          <p:cNvSpPr/>
          <p:nvPr/>
        </p:nvSpPr>
        <p:spPr>
          <a:xfrm>
            <a:off x="804600" y="3052440"/>
            <a:ext cx="3769920" cy="34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39960">
            <a:spAutoFit/>
          </a:bodyPr>
          <a:p>
            <a:pPr>
              <a:lnSpc>
                <a:spcPts val="2367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ενώ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η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βάση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εφάπτεται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στο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διάφραγμα,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52" name="CustomShape 8"/>
          <p:cNvSpPr/>
          <p:nvPr/>
        </p:nvSpPr>
        <p:spPr>
          <a:xfrm>
            <a:off x="3537000" y="4377240"/>
            <a:ext cx="4352040" cy="34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39960">
            <a:spAutoFit/>
          </a:bodyPr>
          <a:p>
            <a:pPr>
              <a:lnSpc>
                <a:spcPts val="2367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Οι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πνεύμονες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καταλαμβάνουν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το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μεγαλύτερο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53" name="CustomShape 9"/>
          <p:cNvSpPr/>
          <p:nvPr/>
        </p:nvSpPr>
        <p:spPr>
          <a:xfrm>
            <a:off x="3491280" y="4653720"/>
            <a:ext cx="3306600" cy="34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39960">
            <a:spAutoFit/>
          </a:bodyPr>
          <a:p>
            <a:pPr>
              <a:lnSpc>
                <a:spcPts val="2367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μέρος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της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θωρακικής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κοιλότητας,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54" name="CustomShape 10"/>
          <p:cNvSpPr/>
          <p:nvPr/>
        </p:nvSpPr>
        <p:spPr>
          <a:xfrm>
            <a:off x="3556440" y="5240880"/>
            <a:ext cx="3800520" cy="60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39960">
            <a:spAutoFit/>
          </a:bodyPr>
          <a:p>
            <a:pPr>
              <a:lnSpc>
                <a:spcPts val="2367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Ο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χώρος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ανάμεσα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στους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δύο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πνεύμονες</a:t>
            </a:r>
            <a:endParaRPr b="0" lang="el-GR" sz="1800" spc="-1" strike="noStrike">
              <a:latin typeface="Arial"/>
            </a:endParaRPr>
          </a:p>
          <a:p>
            <a:pPr>
              <a:lnSpc>
                <a:spcPts val="2103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ονομάζεται</a:t>
            </a:r>
            <a:r>
              <a:rPr b="0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i="1" lang="en-US" sz="1800" spc="-1" strike="noStrike" u="sng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μεσοθωράκιο</a:t>
            </a:r>
            <a:r>
              <a:rPr b="1" lang="en-US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.</a:t>
            </a:r>
            <a:endParaRPr b="0" lang="el-GR" sz="1800" spc="-1" strike="noStrike">
              <a:latin typeface="Arial"/>
            </a:endParaRPr>
          </a:p>
        </p:txBody>
      </p:sp>
    </p:spTree>
  </p:cSld>
  <p:transition spd="slow">
    <p:diamond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79640" y="457200"/>
            <a:ext cx="8811360" cy="203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ffffff"/>
                </a:solidFill>
                <a:latin typeface="Calibri"/>
              </a:rPr>
              <a:t>Κυκλοφορικό συστημα</a:t>
            </a:r>
            <a:endParaRPr b="0" lang="el-GR" sz="4400" spc="-1" strike="noStrike">
              <a:latin typeface="Arial"/>
            </a:endParaRPr>
          </a:p>
        </p:txBody>
      </p:sp>
      <p:pic>
        <p:nvPicPr>
          <p:cNvPr id="156" name="Picture 2" descr=""/>
          <p:cNvPicPr/>
          <p:nvPr/>
        </p:nvPicPr>
        <p:blipFill>
          <a:blip r:embed="rId1"/>
          <a:stretch/>
        </p:blipFill>
        <p:spPr>
          <a:xfrm>
            <a:off x="2843640" y="2061000"/>
            <a:ext cx="3075840" cy="4342680"/>
          </a:xfrm>
          <a:prstGeom prst="rect">
            <a:avLst/>
          </a:prstGeom>
          <a:ln w="9360">
            <a:noFill/>
          </a:ln>
        </p:spPr>
      </p:pic>
    </p:spTree>
  </p:cSld>
  <p:transition spd="slow">
    <p:diamond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1 - Εικόνα" descr="5.JPG"/>
          <p:cNvPicPr/>
          <p:nvPr/>
        </p:nvPicPr>
        <p:blipFill>
          <a:blip r:embed="rId1"/>
          <a:stretch/>
        </p:blipFill>
        <p:spPr>
          <a:xfrm>
            <a:off x="251640" y="404640"/>
            <a:ext cx="8513280" cy="613944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1 - Εικόνα" descr="6.JPG"/>
          <p:cNvPicPr/>
          <p:nvPr/>
        </p:nvPicPr>
        <p:blipFill>
          <a:blip r:embed="rId1"/>
          <a:stretch/>
        </p:blipFill>
        <p:spPr>
          <a:xfrm>
            <a:off x="252360" y="332640"/>
            <a:ext cx="8638920" cy="619200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1 - Εικόνα" descr="7.JPG"/>
          <p:cNvPicPr/>
          <p:nvPr/>
        </p:nvPicPr>
        <p:blipFill>
          <a:blip r:embed="rId1"/>
          <a:stretch/>
        </p:blipFill>
        <p:spPr>
          <a:xfrm>
            <a:off x="179640" y="260640"/>
            <a:ext cx="8786160" cy="633600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79640" y="457200"/>
            <a:ext cx="8811360" cy="117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br/>
            <a:r>
              <a:rPr b="0" lang="el-GR" sz="4400" spc="-1" strike="noStrike">
                <a:solidFill>
                  <a:srgbClr val="ffffff"/>
                </a:solidFill>
                <a:latin typeface="Calibri"/>
              </a:rPr>
              <a:t>Νευρικό Σύστημα</a:t>
            </a:r>
            <a:endParaRPr b="0" lang="el-GR" sz="4400" spc="-1" strike="noStrike">
              <a:latin typeface="Arial"/>
            </a:endParaRPr>
          </a:p>
        </p:txBody>
      </p:sp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2339640" y="1917000"/>
            <a:ext cx="4361760" cy="4361760"/>
          </a:xfrm>
          <a:prstGeom prst="rect">
            <a:avLst/>
          </a:prstGeom>
          <a:ln w="9360">
            <a:noFill/>
          </a:ln>
        </p:spPr>
      </p:pic>
    </p:spTree>
  </p:cSld>
  <p:transition spd="slow">
    <p:diamond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1 - Εικόνα" descr="8.JPG"/>
          <p:cNvPicPr/>
          <p:nvPr/>
        </p:nvPicPr>
        <p:blipFill>
          <a:blip r:embed="rId1"/>
          <a:stretch/>
        </p:blipFill>
        <p:spPr>
          <a:xfrm>
            <a:off x="251640" y="476640"/>
            <a:ext cx="8603640" cy="597852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1 - Εικόνα" descr="9.JPG"/>
          <p:cNvPicPr/>
          <p:nvPr/>
        </p:nvPicPr>
        <p:blipFill>
          <a:blip r:embed="rId1"/>
          <a:stretch/>
        </p:blipFill>
        <p:spPr>
          <a:xfrm>
            <a:off x="395640" y="332640"/>
            <a:ext cx="8408520" cy="615060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1 - Εικόνα" descr="10.JPG"/>
          <p:cNvPicPr/>
          <p:nvPr/>
        </p:nvPicPr>
        <p:blipFill>
          <a:blip r:embed="rId1"/>
          <a:stretch/>
        </p:blipFill>
        <p:spPr>
          <a:xfrm>
            <a:off x="323640" y="404640"/>
            <a:ext cx="8496720" cy="604764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251640" y="69264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3000"/>
          </a:bodyPr>
          <a:p>
            <a:pPr algn="ctr">
              <a:lnSpc>
                <a:spcPct val="100000"/>
              </a:lnSpc>
            </a:pPr>
            <a:br/>
            <a:r>
              <a:rPr b="0" lang="el-GR" sz="4400" spc="-1" strike="noStrike">
                <a:solidFill>
                  <a:srgbClr val="ffffff"/>
                </a:solidFill>
                <a:latin typeface="Calibri"/>
              </a:rPr>
              <a:t>Ουροποιητικό Σύστημα</a:t>
            </a:r>
            <a:endParaRPr b="0" lang="el-GR" sz="4400" spc="-1" strike="noStrike">
              <a:latin typeface="Arial"/>
            </a:endParaRPr>
          </a:p>
        </p:txBody>
      </p:sp>
      <p:pic>
        <p:nvPicPr>
          <p:cNvPr id="166" name="Picture 2" descr=""/>
          <p:cNvPicPr/>
          <p:nvPr/>
        </p:nvPicPr>
        <p:blipFill>
          <a:blip r:embed="rId1"/>
          <a:stretch/>
        </p:blipFill>
        <p:spPr>
          <a:xfrm>
            <a:off x="1043640" y="2133000"/>
            <a:ext cx="6487920" cy="3095640"/>
          </a:xfrm>
          <a:prstGeom prst="rect">
            <a:avLst/>
          </a:prstGeom>
          <a:ln w="9360">
            <a:noFill/>
          </a:ln>
        </p:spPr>
      </p:pic>
    </p:spTree>
  </p:cSld>
  <p:transition spd="slow">
    <p:diamond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23640" y="457200"/>
            <a:ext cx="8667360" cy="549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ffffff"/>
                </a:solidFill>
                <a:latin typeface="Calibri"/>
              </a:rPr>
              <a:t>Σύστημα αισθητήριων ομάδων</a:t>
            </a:r>
            <a:br/>
            <a:endParaRPr b="0" lang="el-GR" sz="4400" spc="-1" strike="noStrike">
              <a:latin typeface="Arial"/>
            </a:endParaRPr>
          </a:p>
        </p:txBody>
      </p:sp>
    </p:spTree>
  </p:cSld>
  <p:transition spd="slow">
    <p:diamond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1 - Εικόνα" descr="11.JPG"/>
          <p:cNvPicPr/>
          <p:nvPr/>
        </p:nvPicPr>
        <p:blipFill>
          <a:blip r:embed="rId1"/>
          <a:stretch/>
        </p:blipFill>
        <p:spPr>
          <a:xfrm>
            <a:off x="323640" y="344880"/>
            <a:ext cx="8496360" cy="600588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1 - Εικόνα" descr="12.JPG"/>
          <p:cNvPicPr/>
          <p:nvPr/>
        </p:nvPicPr>
        <p:blipFill>
          <a:blip r:embed="rId1"/>
          <a:stretch/>
        </p:blipFill>
        <p:spPr>
          <a:xfrm>
            <a:off x="251640" y="476640"/>
            <a:ext cx="8596080" cy="604800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1 - Εικόνα" descr="15.JPG"/>
          <p:cNvPicPr/>
          <p:nvPr/>
        </p:nvPicPr>
        <p:blipFill>
          <a:blip r:embed="rId1"/>
          <a:stretch/>
        </p:blipFill>
        <p:spPr>
          <a:xfrm>
            <a:off x="395640" y="404640"/>
            <a:ext cx="8215920" cy="615024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179640" y="98064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3000"/>
          </a:bodyPr>
          <a:p>
            <a:pPr algn="ctr">
              <a:lnSpc>
                <a:spcPct val="100000"/>
              </a:lnSpc>
            </a:pPr>
            <a:br/>
            <a:r>
              <a:rPr b="0" lang="el-GR" sz="4400" spc="-1" strike="noStrike">
                <a:solidFill>
                  <a:srgbClr val="ffffff"/>
                </a:solidFill>
                <a:latin typeface="Calibri"/>
              </a:rPr>
              <a:t>Το Αναπαραγωγικό Σύστημα</a:t>
            </a:r>
            <a:endParaRPr b="0" lang="el-GR" sz="4400" spc="-1" strike="noStrike">
              <a:latin typeface="Arial"/>
            </a:endParaRPr>
          </a:p>
        </p:txBody>
      </p:sp>
      <p:pic>
        <p:nvPicPr>
          <p:cNvPr id="171" name="Picture 2" descr=""/>
          <p:cNvPicPr/>
          <p:nvPr/>
        </p:nvPicPr>
        <p:blipFill>
          <a:blip r:embed="rId1"/>
          <a:stretch/>
        </p:blipFill>
        <p:spPr>
          <a:xfrm>
            <a:off x="1907640" y="2277000"/>
            <a:ext cx="4893480" cy="3841920"/>
          </a:xfrm>
          <a:prstGeom prst="rect">
            <a:avLst/>
          </a:prstGeom>
          <a:ln w="9360">
            <a:noFill/>
          </a:ln>
        </p:spPr>
      </p:pic>
    </p:spTree>
  </p:cSld>
  <p:transition spd="slow">
    <p:diamond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1 - Εικόνα" descr="13.JPG"/>
          <p:cNvPicPr/>
          <p:nvPr/>
        </p:nvPicPr>
        <p:blipFill>
          <a:blip r:embed="rId1"/>
          <a:stretch/>
        </p:blipFill>
        <p:spPr>
          <a:xfrm>
            <a:off x="467640" y="404640"/>
            <a:ext cx="8218440" cy="604044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1 - Εικόνα" descr="14.JPG"/>
          <p:cNvPicPr/>
          <p:nvPr/>
        </p:nvPicPr>
        <p:blipFill>
          <a:blip r:embed="rId1"/>
          <a:stretch/>
        </p:blipFill>
        <p:spPr>
          <a:xfrm>
            <a:off x="395640" y="332640"/>
            <a:ext cx="8350200" cy="619344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7200" y="83664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3000"/>
          </a:bodyPr>
          <a:p>
            <a:pPr algn="ctr">
              <a:lnSpc>
                <a:spcPct val="100000"/>
              </a:lnSpc>
            </a:pPr>
            <a:br/>
            <a:r>
              <a:rPr b="0" lang="el-GR" sz="4400" spc="-1" strike="noStrike">
                <a:solidFill>
                  <a:srgbClr val="ffffff"/>
                </a:solidFill>
                <a:latin typeface="Calibri"/>
              </a:rPr>
              <a:t>Ερειστικό σύστημα</a:t>
            </a:r>
            <a:endParaRPr b="0" lang="el-GR" sz="4400" spc="-1" strike="noStrike">
              <a:latin typeface="Arial"/>
            </a:endParaRPr>
          </a:p>
        </p:txBody>
      </p:sp>
      <p:pic>
        <p:nvPicPr>
          <p:cNvPr id="175" name="Picture 2" descr=""/>
          <p:cNvPicPr/>
          <p:nvPr/>
        </p:nvPicPr>
        <p:blipFill>
          <a:blip r:embed="rId1"/>
          <a:stretch/>
        </p:blipFill>
        <p:spPr>
          <a:xfrm>
            <a:off x="3106080" y="2132640"/>
            <a:ext cx="2689200" cy="3946680"/>
          </a:xfrm>
          <a:prstGeom prst="rect">
            <a:avLst/>
          </a:prstGeom>
          <a:ln cap="rnd" w="19044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transition spd="slow">
    <p:diamond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1 - Εικόνα" descr="16.JPG"/>
          <p:cNvPicPr/>
          <p:nvPr/>
        </p:nvPicPr>
        <p:blipFill>
          <a:blip r:embed="rId1"/>
          <a:stretch/>
        </p:blipFill>
        <p:spPr>
          <a:xfrm>
            <a:off x="395640" y="424440"/>
            <a:ext cx="8280360" cy="606132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1 - Εικόνα" descr="17.JPG"/>
          <p:cNvPicPr/>
          <p:nvPr/>
        </p:nvPicPr>
        <p:blipFill>
          <a:blip r:embed="rId1"/>
          <a:stretch/>
        </p:blipFill>
        <p:spPr>
          <a:xfrm>
            <a:off x="467640" y="332640"/>
            <a:ext cx="8035200" cy="635904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1 - Εικόνα" descr="18.JPG"/>
          <p:cNvPicPr/>
          <p:nvPr/>
        </p:nvPicPr>
        <p:blipFill>
          <a:blip r:embed="rId1"/>
          <a:stretch/>
        </p:blipFill>
        <p:spPr>
          <a:xfrm>
            <a:off x="539640" y="332640"/>
            <a:ext cx="8161920" cy="626112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3 - Εικόνα" descr="1.JPG"/>
          <p:cNvPicPr/>
          <p:nvPr/>
        </p:nvPicPr>
        <p:blipFill>
          <a:blip r:embed="rId1"/>
          <a:stretch/>
        </p:blipFill>
        <p:spPr>
          <a:xfrm>
            <a:off x="251640" y="188640"/>
            <a:ext cx="8531640" cy="638316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251640" y="90864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3000"/>
          </a:bodyPr>
          <a:p>
            <a:pPr algn="ctr">
              <a:lnSpc>
                <a:spcPct val="100000"/>
              </a:lnSpc>
            </a:pPr>
            <a:br/>
            <a:r>
              <a:rPr b="0" lang="el-GR" sz="4400" spc="-1" strike="noStrike">
                <a:solidFill>
                  <a:srgbClr val="ffffff"/>
                </a:solidFill>
                <a:latin typeface="Calibri"/>
              </a:rPr>
              <a:t>Μυϊκό Σύστημα</a:t>
            </a:r>
            <a:endParaRPr b="0" lang="el-GR" sz="4400" spc="-1" strike="noStrike">
              <a:latin typeface="Arial"/>
            </a:endParaRPr>
          </a:p>
        </p:txBody>
      </p:sp>
      <p:pic>
        <p:nvPicPr>
          <p:cNvPr id="180" name="Picture 2" descr=""/>
          <p:cNvPicPr/>
          <p:nvPr/>
        </p:nvPicPr>
        <p:blipFill>
          <a:blip r:embed="rId1"/>
          <a:stretch/>
        </p:blipFill>
        <p:spPr>
          <a:xfrm>
            <a:off x="3169800" y="2280600"/>
            <a:ext cx="2481840" cy="3798720"/>
          </a:xfrm>
          <a:prstGeom prst="rect">
            <a:avLst/>
          </a:prstGeom>
          <a:ln cap="sq" w="22860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transition spd="slow">
    <p:diamond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1 - Εικόνα" descr="19.JPG"/>
          <p:cNvPicPr/>
          <p:nvPr/>
        </p:nvPicPr>
        <p:blipFill>
          <a:blip r:embed="rId1"/>
          <a:stretch/>
        </p:blipFill>
        <p:spPr>
          <a:xfrm>
            <a:off x="437760" y="548640"/>
            <a:ext cx="8373600" cy="568800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1 - Εικόνα" descr="20.JPG"/>
          <p:cNvPicPr/>
          <p:nvPr/>
        </p:nvPicPr>
        <p:blipFill>
          <a:blip r:embed="rId1"/>
          <a:stretch/>
        </p:blipFill>
        <p:spPr>
          <a:xfrm>
            <a:off x="467640" y="379080"/>
            <a:ext cx="8208360" cy="609912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2 - Εικόνα" descr="22.JPG"/>
          <p:cNvPicPr/>
          <p:nvPr/>
        </p:nvPicPr>
        <p:blipFill>
          <a:blip r:embed="rId1"/>
          <a:stretch/>
        </p:blipFill>
        <p:spPr>
          <a:xfrm>
            <a:off x="539640" y="279360"/>
            <a:ext cx="8208360" cy="618984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ffffff"/>
                </a:solidFill>
                <a:latin typeface="Calibri"/>
              </a:rPr>
              <a:t>Ευχαριστώ!!!</a:t>
            </a:r>
            <a:endParaRPr b="0" lang="el-GR" sz="4400" spc="-1" strike="noStrike">
              <a:latin typeface="Arial"/>
            </a:endParaRPr>
          </a:p>
        </p:txBody>
      </p:sp>
      <p:pic>
        <p:nvPicPr>
          <p:cNvPr id="185" name="Picture 2" descr=""/>
          <p:cNvPicPr/>
          <p:nvPr/>
        </p:nvPicPr>
        <p:blipFill>
          <a:blip r:embed="rId1"/>
          <a:stretch/>
        </p:blipFill>
        <p:spPr>
          <a:xfrm>
            <a:off x="2969280" y="1600200"/>
            <a:ext cx="3204720" cy="4525200"/>
          </a:xfrm>
          <a:prstGeom prst="rect">
            <a:avLst/>
          </a:prstGeom>
          <a:ln cap="sq"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ransition spd="slow">
    <p:diamond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1 - Εικόνα" descr="2.JPG"/>
          <p:cNvPicPr/>
          <p:nvPr/>
        </p:nvPicPr>
        <p:blipFill>
          <a:blip r:embed="rId1"/>
          <a:stretch/>
        </p:blipFill>
        <p:spPr>
          <a:xfrm>
            <a:off x="331920" y="404640"/>
            <a:ext cx="8583120" cy="597600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1 - Εικόνα" descr="3.JPG"/>
          <p:cNvPicPr/>
          <p:nvPr/>
        </p:nvPicPr>
        <p:blipFill>
          <a:blip r:embed="rId1"/>
          <a:stretch/>
        </p:blipFill>
        <p:spPr>
          <a:xfrm>
            <a:off x="179640" y="260640"/>
            <a:ext cx="8808480" cy="631872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1 - Εικόνα" descr="4.JPG"/>
          <p:cNvPicPr/>
          <p:nvPr/>
        </p:nvPicPr>
        <p:blipFill>
          <a:blip r:embed="rId1"/>
          <a:stretch/>
        </p:blipFill>
        <p:spPr>
          <a:xfrm>
            <a:off x="251640" y="260640"/>
            <a:ext cx="8655120" cy="6325200"/>
          </a:xfrm>
          <a:prstGeom prst="rect">
            <a:avLst/>
          </a:prstGeom>
          <a:ln>
            <a:noFill/>
          </a:ln>
        </p:spPr>
      </p:pic>
    </p:spTree>
  </p:cSld>
  <p:transition spd="slow">
    <p:diamond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656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0" y="0"/>
            <a:ext cx="9143280" cy="6857280"/>
          </a:xfrm>
          <a:custGeom>
            <a:avLst/>
            <a:gdLst/>
            <a:ah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4" name="Picture 3" descr=""/>
          <p:cNvPicPr/>
          <p:nvPr/>
        </p:nvPicPr>
        <p:blipFill>
          <a:blip r:embed="rId2"/>
          <a:stretch/>
        </p:blipFill>
        <p:spPr>
          <a:xfrm>
            <a:off x="1292400" y="541440"/>
            <a:ext cx="5853600" cy="552240"/>
          </a:xfrm>
          <a:prstGeom prst="rect">
            <a:avLst/>
          </a:prstGeom>
          <a:ln>
            <a:noFill/>
          </a:ln>
        </p:spPr>
      </p:pic>
      <p:pic>
        <p:nvPicPr>
          <p:cNvPr id="125" name="Picture 3" descr=""/>
          <p:cNvPicPr/>
          <p:nvPr/>
        </p:nvPicPr>
        <p:blipFill>
          <a:blip r:embed="rId3"/>
          <a:stretch/>
        </p:blipFill>
        <p:spPr>
          <a:xfrm>
            <a:off x="1107720" y="1324800"/>
            <a:ext cx="2421360" cy="256788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5352840" y="2027160"/>
            <a:ext cx="1773000" cy="227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39960">
            <a:spAutoFit/>
          </a:bodyPr>
          <a:p>
            <a:pPr>
              <a:lnSpc>
                <a:spcPts val="2894"/>
              </a:lnSpc>
            </a:pPr>
            <a:r>
              <a:rPr b="1" lang="en-US" sz="21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ΡΙΝΑ</a:t>
            </a:r>
            <a:endParaRPr b="0" lang="el-GR" sz="2100" spc="-1" strike="noStrike">
              <a:latin typeface="Arial"/>
            </a:endParaRPr>
          </a:p>
          <a:p>
            <a:pPr>
              <a:lnSpc>
                <a:spcPts val="2455"/>
              </a:lnSpc>
            </a:pPr>
            <a:r>
              <a:rPr b="1" lang="en-US" sz="21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ΦΑΡΥΓΓΑ</a:t>
            </a:r>
            <a:endParaRPr b="0" lang="el-GR" sz="2100" spc="-1" strike="noStrike">
              <a:latin typeface="Arial"/>
            </a:endParaRPr>
          </a:p>
          <a:p>
            <a:pPr>
              <a:lnSpc>
                <a:spcPts val="2455"/>
              </a:lnSpc>
            </a:pPr>
            <a:r>
              <a:rPr b="1" lang="en-US" sz="21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ΛΑΡΥΓΓΑ</a:t>
            </a:r>
            <a:endParaRPr b="0" lang="el-GR" sz="2100" spc="-1" strike="noStrike">
              <a:latin typeface="Arial"/>
            </a:endParaRPr>
          </a:p>
          <a:p>
            <a:pPr>
              <a:lnSpc>
                <a:spcPts val="2455"/>
              </a:lnSpc>
            </a:pPr>
            <a:r>
              <a:rPr b="1" lang="en-US" sz="21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ΤΡΑΧΕΙΑ</a:t>
            </a:r>
            <a:endParaRPr b="0" lang="el-GR" sz="2100" spc="-1" strike="noStrike">
              <a:latin typeface="Arial"/>
            </a:endParaRPr>
          </a:p>
          <a:p>
            <a:pPr>
              <a:lnSpc>
                <a:spcPts val="2455"/>
              </a:lnSpc>
            </a:pPr>
            <a:r>
              <a:rPr b="1" lang="en-US" sz="21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ΒΡΟΓΧΟΥΣ</a:t>
            </a:r>
            <a:endParaRPr b="0" lang="el-GR" sz="2100" spc="-1" strike="noStrike">
              <a:latin typeface="Arial"/>
            </a:endParaRPr>
          </a:p>
          <a:p>
            <a:pPr>
              <a:lnSpc>
                <a:spcPts val="2455"/>
              </a:lnSpc>
            </a:pPr>
            <a:r>
              <a:rPr b="1" lang="en-US" sz="21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ΠΝΕΥΜΟΝΕΣ</a:t>
            </a:r>
            <a:endParaRPr b="0" lang="el-GR" sz="2100" spc="-1" strike="noStrike">
              <a:latin typeface="Arial"/>
            </a:endParaRPr>
          </a:p>
          <a:p>
            <a:pPr>
              <a:lnSpc>
                <a:spcPts val="2455"/>
              </a:lnSpc>
            </a:pPr>
            <a:r>
              <a:rPr b="1" lang="el-GR" sz="21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ΔΙΑΦΡΑΓΜΑ</a:t>
            </a:r>
            <a:endParaRPr b="0" lang="el-GR" sz="21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4952880" y="2027160"/>
            <a:ext cx="201240" cy="257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39960">
            <a:spAutoFit/>
          </a:bodyPr>
          <a:p>
            <a:pPr>
              <a:lnSpc>
                <a:spcPts val="2894"/>
              </a:lnSpc>
            </a:pPr>
            <a:r>
              <a:rPr b="1" lang="en-US" sz="21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1.</a:t>
            </a:r>
            <a:endParaRPr b="0" lang="el-GR" sz="2100" spc="-1" strike="noStrike">
              <a:latin typeface="Arial"/>
            </a:endParaRPr>
          </a:p>
          <a:p>
            <a:pPr>
              <a:lnSpc>
                <a:spcPts val="2455"/>
              </a:lnSpc>
            </a:pPr>
            <a:r>
              <a:rPr b="1" lang="en-US" sz="21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2.</a:t>
            </a:r>
            <a:endParaRPr b="0" lang="el-GR" sz="2100" spc="-1" strike="noStrike">
              <a:latin typeface="Arial"/>
            </a:endParaRPr>
          </a:p>
          <a:p>
            <a:pPr>
              <a:lnSpc>
                <a:spcPts val="2455"/>
              </a:lnSpc>
            </a:pPr>
            <a:r>
              <a:rPr b="1" lang="en-US" sz="21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3.</a:t>
            </a:r>
            <a:endParaRPr b="0" lang="el-GR" sz="2100" spc="-1" strike="noStrike">
              <a:latin typeface="Arial"/>
            </a:endParaRPr>
          </a:p>
          <a:p>
            <a:pPr>
              <a:lnSpc>
                <a:spcPts val="2455"/>
              </a:lnSpc>
            </a:pPr>
            <a:r>
              <a:rPr b="1" lang="en-US" sz="21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4.</a:t>
            </a:r>
            <a:endParaRPr b="0" lang="el-GR" sz="2100" spc="-1" strike="noStrike">
              <a:latin typeface="Arial"/>
            </a:endParaRPr>
          </a:p>
          <a:p>
            <a:pPr>
              <a:lnSpc>
                <a:spcPts val="2455"/>
              </a:lnSpc>
            </a:pPr>
            <a:r>
              <a:rPr b="1" lang="en-US" sz="21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5.</a:t>
            </a:r>
            <a:endParaRPr b="0" lang="el-GR" sz="2100" spc="-1" strike="noStrike">
              <a:latin typeface="Arial"/>
            </a:endParaRPr>
          </a:p>
          <a:p>
            <a:pPr>
              <a:lnSpc>
                <a:spcPts val="2455"/>
              </a:lnSpc>
            </a:pPr>
            <a:r>
              <a:rPr b="1" lang="en-US" sz="21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6.</a:t>
            </a:r>
            <a:endParaRPr b="0" lang="el-GR" sz="2100" spc="-1" strike="noStrike">
              <a:latin typeface="Arial"/>
            </a:endParaRPr>
          </a:p>
          <a:p>
            <a:pPr>
              <a:lnSpc>
                <a:spcPts val="2455"/>
              </a:lnSpc>
            </a:pPr>
            <a:r>
              <a:rPr b="1" lang="el-GR" sz="21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7.</a:t>
            </a:r>
            <a:endParaRPr b="0" lang="el-GR" sz="2100" spc="-1" strike="noStrike">
              <a:latin typeface="Arial"/>
            </a:endParaRPr>
          </a:p>
          <a:p>
            <a:pPr>
              <a:lnSpc>
                <a:spcPts val="2367"/>
              </a:lnSpc>
            </a:pPr>
            <a:endParaRPr b="0" lang="el-GR" sz="2100" spc="-1" strike="noStrike">
              <a:latin typeface="Arial"/>
            </a:endParaRPr>
          </a:p>
        </p:txBody>
      </p:sp>
    </p:spTree>
  </p:cSld>
  <p:transition spd="slow">
    <p:diamond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656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1118160" y="898560"/>
            <a:ext cx="7102800" cy="5958720"/>
          </a:xfrm>
          <a:custGeom>
            <a:avLst/>
            <a:gdLst/>
            <a:ah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0" y="318960"/>
            <a:ext cx="8872560" cy="46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9960">
            <a:spAutoFit/>
          </a:bodyPr>
          <a:p>
            <a:pPr algn="ctr">
              <a:lnSpc>
                <a:spcPts val="3328"/>
              </a:lnSpc>
              <a:tabLst>
                <a:tab algn="l" pos="812520"/>
                <a:tab algn="l" pos="92376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en-US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el-GR" sz="3200" spc="-1" strike="noStrike" u="sng">
                <a:solidFill>
                  <a:srgbClr val="ffc000"/>
                </a:solidFill>
                <a:uFillTx/>
                <a:latin typeface="Times New Roman"/>
                <a:ea typeface="DejaVu Sans"/>
              </a:rPr>
              <a:t>ΑΝΑΠΝΕΥΣΤΙΚΟ ΣΥΣΤΗΜΑ</a:t>
            </a:r>
            <a:endParaRPr b="0" lang="el-GR" sz="3200" spc="-1" strike="noStrike">
              <a:latin typeface="Arial"/>
            </a:endParaRPr>
          </a:p>
        </p:txBody>
      </p:sp>
      <p:pic>
        <p:nvPicPr>
          <p:cNvPr id="131" name="Picture 2" descr=""/>
          <p:cNvPicPr/>
          <p:nvPr/>
        </p:nvPicPr>
        <p:blipFill>
          <a:blip r:embed="rId2"/>
          <a:stretch/>
        </p:blipFill>
        <p:spPr>
          <a:xfrm>
            <a:off x="0" y="1908360"/>
            <a:ext cx="9143280" cy="4948920"/>
          </a:xfrm>
          <a:prstGeom prst="rect">
            <a:avLst/>
          </a:prstGeom>
          <a:ln w="9360">
            <a:noFill/>
          </a:ln>
        </p:spPr>
      </p:pic>
    </p:spTree>
  </p:cSld>
  <p:transition spd="slow">
    <p:diamond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656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0" y="0"/>
            <a:ext cx="9143280" cy="6857280"/>
          </a:xfrm>
          <a:custGeom>
            <a:avLst/>
            <a:gdLst/>
            <a:ah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00b0f0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4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3453120" cy="6857280"/>
          </a:xfrm>
          <a:prstGeom prst="rect">
            <a:avLst/>
          </a:prstGeom>
          <a:ln>
            <a:noFill/>
          </a:ln>
        </p:spPr>
      </p:pic>
      <p:pic>
        <p:nvPicPr>
          <p:cNvPr id="135" name="Picture 3" descr=""/>
          <p:cNvPicPr/>
          <p:nvPr/>
        </p:nvPicPr>
        <p:blipFill>
          <a:blip r:embed="rId3"/>
          <a:stretch/>
        </p:blipFill>
        <p:spPr>
          <a:xfrm>
            <a:off x="4767480" y="1286640"/>
            <a:ext cx="379440" cy="909360"/>
          </a:xfrm>
          <a:prstGeom prst="rect">
            <a:avLst/>
          </a:prstGeom>
          <a:ln>
            <a:noFill/>
          </a:ln>
        </p:spPr>
      </p:pic>
      <p:pic>
        <p:nvPicPr>
          <p:cNvPr id="136" name="Picture 3" descr=""/>
          <p:cNvPicPr/>
          <p:nvPr/>
        </p:nvPicPr>
        <p:blipFill>
          <a:blip r:embed="rId4"/>
          <a:stretch/>
        </p:blipFill>
        <p:spPr>
          <a:xfrm>
            <a:off x="7830360" y="1217520"/>
            <a:ext cx="379440" cy="90936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3750840" y="0"/>
            <a:ext cx="415908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39960">
            <a:spAutoFit/>
          </a:bodyPr>
          <a:p>
            <a:pPr>
              <a:lnSpc>
                <a:spcPts val="2191"/>
              </a:lnSpc>
              <a:tabLst>
                <a:tab algn="l" pos="1569600"/>
              </a:tabLst>
            </a:pP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Το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ανθρώπινο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σώμα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προμηθεύεται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οξυγόνο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και</a:t>
            </a:r>
            <a:endParaRPr b="0" lang="el-GR" sz="1600" spc="-1" strike="noStrike">
              <a:latin typeface="Arial"/>
            </a:endParaRPr>
          </a:p>
          <a:p>
            <a:pPr>
              <a:lnSpc>
                <a:spcPts val="1840"/>
              </a:lnSpc>
              <a:tabLst>
                <a:tab algn="l" pos="1569600"/>
              </a:tabLst>
            </a:pP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αποβάλει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διοξείδιο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του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άνθρακα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με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την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αναπνοή</a:t>
            </a:r>
            <a:endParaRPr b="0" lang="el-GR" sz="1600" spc="-1" strike="noStrike">
              <a:latin typeface="Arial"/>
            </a:endParaRPr>
          </a:p>
          <a:p>
            <a:pPr>
              <a:lnSpc>
                <a:spcPts val="876"/>
              </a:lnSpc>
              <a:tabLst>
                <a:tab algn="l" pos="1569600"/>
              </a:tabLst>
            </a:pPr>
            <a:endParaRPr b="0" lang="el-GR" sz="1600" spc="-1" strike="noStrike">
              <a:latin typeface="Arial"/>
            </a:endParaRPr>
          </a:p>
          <a:p>
            <a:pPr>
              <a:lnSpc>
                <a:spcPts val="876"/>
              </a:lnSpc>
              <a:tabLst>
                <a:tab algn="l" pos="1569600"/>
              </a:tabLst>
            </a:pPr>
            <a:endParaRPr b="0" lang="el-GR" sz="1600" spc="-1" strike="noStrike">
              <a:latin typeface="Arial"/>
            </a:endParaRPr>
          </a:p>
          <a:p>
            <a:pPr>
              <a:lnSpc>
                <a:spcPts val="2279"/>
              </a:lnSpc>
              <a:tabLst>
                <a:tab algn="l" pos="156960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Η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αναπνοή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έχει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δύο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φάσεις:</a:t>
            </a:r>
            <a:endParaRPr b="0" lang="el-GR" sz="16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4323240" y="2323080"/>
            <a:ext cx="1852920" cy="10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39960">
            <a:spAutoFit/>
          </a:bodyPr>
          <a:p>
            <a:pPr>
              <a:lnSpc>
                <a:spcPts val="2191"/>
              </a:lnSpc>
              <a:tabLst>
                <a:tab algn="l" pos="167040"/>
                <a:tab algn="l" pos="311760"/>
                <a:tab algn="l" pos="500760"/>
              </a:tabLst>
            </a:pP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την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εισπνοή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κατά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την</a:t>
            </a:r>
            <a:endParaRPr b="0" lang="el-GR" sz="1600" spc="-1" strike="noStrike">
              <a:latin typeface="Arial"/>
            </a:endParaRPr>
          </a:p>
          <a:p>
            <a:pPr>
              <a:lnSpc>
                <a:spcPts val="1840"/>
              </a:lnSpc>
              <a:tabLst>
                <a:tab algn="l" pos="167040"/>
                <a:tab algn="l" pos="311760"/>
                <a:tab algn="l" pos="50076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οποία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ο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αέρας</a:t>
            </a:r>
            <a:endParaRPr b="0" lang="el-GR" sz="1600" spc="-1" strike="noStrike">
              <a:latin typeface="Arial"/>
            </a:endParaRPr>
          </a:p>
          <a:p>
            <a:pPr>
              <a:lnSpc>
                <a:spcPts val="1840"/>
              </a:lnSpc>
              <a:tabLst>
                <a:tab algn="l" pos="167040"/>
                <a:tab algn="l" pos="311760"/>
                <a:tab algn="l" pos="50076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εισέρχεται</a:t>
            </a:r>
            <a:endParaRPr b="0" lang="el-GR" sz="1600" spc="-1" strike="noStrike">
              <a:latin typeface="Arial"/>
            </a:endParaRPr>
          </a:p>
          <a:p>
            <a:pPr>
              <a:lnSpc>
                <a:spcPts val="1840"/>
              </a:lnSpc>
              <a:tabLst>
                <a:tab algn="l" pos="167040"/>
                <a:tab algn="l" pos="311760"/>
                <a:tab algn="l" pos="50076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στους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πνεύμονες</a:t>
            </a:r>
            <a:endParaRPr b="0" lang="el-GR" sz="1600" spc="-1" strike="noStrike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7123680" y="2253960"/>
            <a:ext cx="1655640" cy="78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39960">
            <a:spAutoFit/>
          </a:bodyPr>
          <a:p>
            <a:pPr>
              <a:lnSpc>
                <a:spcPts val="2191"/>
              </a:lnSpc>
              <a:tabLst>
                <a:tab algn="l" pos="133560"/>
                <a:tab algn="l" pos="36720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την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εκπνοή</a:t>
            </a:r>
            <a:endParaRPr b="0" lang="el-GR" sz="1600" spc="-1" strike="noStrike">
              <a:latin typeface="Arial"/>
            </a:endParaRPr>
          </a:p>
          <a:p>
            <a:pPr>
              <a:lnSpc>
                <a:spcPts val="1840"/>
              </a:lnSpc>
              <a:tabLst>
                <a:tab algn="l" pos="133560"/>
                <a:tab algn="l" pos="36720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κατά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την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οποία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ο</a:t>
            </a:r>
            <a:endParaRPr b="0" lang="el-GR" sz="1600" spc="-1" strike="noStrike">
              <a:latin typeface="Arial"/>
            </a:endParaRPr>
          </a:p>
          <a:p>
            <a:pPr>
              <a:lnSpc>
                <a:spcPts val="1840"/>
              </a:lnSpc>
              <a:tabLst>
                <a:tab algn="l" pos="133560"/>
                <a:tab algn="l" pos="367200"/>
              </a:tabLst>
            </a:pP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αέρας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αποβάλλεται</a:t>
            </a:r>
            <a:endParaRPr b="0" lang="el-GR" sz="1600" spc="-1" strike="noStrike"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3920400" y="3429000"/>
            <a:ext cx="5222880" cy="261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9960">
            <a:spAutoFit/>
          </a:bodyPr>
          <a:p>
            <a:pPr>
              <a:lnSpc>
                <a:spcPts val="2894"/>
              </a:lnSpc>
            </a:pPr>
            <a:r>
              <a:rPr b="1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Στην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εισπνοή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ο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αέρας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περνάει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από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:</a:t>
            </a:r>
            <a:endParaRPr b="0" lang="el-GR" sz="1400" spc="-1" strike="noStrike">
              <a:latin typeface="Arial"/>
            </a:endParaRPr>
          </a:p>
          <a:p>
            <a:pPr>
              <a:lnSpc>
                <a:spcPts val="2894"/>
              </a:lnSpc>
            </a:pPr>
            <a:r>
              <a:rPr b="1" lang="en-US" sz="14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ΡΙΝΑ</a:t>
            </a:r>
            <a:endParaRPr b="0" lang="el-GR" sz="1400" spc="-1" strike="noStrike">
              <a:latin typeface="Arial"/>
            </a:endParaRPr>
          </a:p>
          <a:p>
            <a:pPr>
              <a:lnSpc>
                <a:spcPts val="2455"/>
              </a:lnSpc>
            </a:pPr>
            <a:r>
              <a:rPr b="1" lang="en-US" sz="14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ΦΑΡΥΓΓΑ</a:t>
            </a:r>
            <a:endParaRPr b="0" lang="el-GR" sz="1400" spc="-1" strike="noStrike">
              <a:latin typeface="Arial"/>
            </a:endParaRPr>
          </a:p>
          <a:p>
            <a:pPr>
              <a:lnSpc>
                <a:spcPts val="2455"/>
              </a:lnSpc>
            </a:pPr>
            <a:r>
              <a:rPr b="1" lang="en-US" sz="14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ΛΑΡΥΓΓΑ</a:t>
            </a:r>
            <a:endParaRPr b="0" lang="el-GR" sz="1400" spc="-1" strike="noStrike">
              <a:latin typeface="Arial"/>
            </a:endParaRPr>
          </a:p>
          <a:p>
            <a:pPr>
              <a:lnSpc>
                <a:spcPts val="2455"/>
              </a:lnSpc>
            </a:pPr>
            <a:r>
              <a:rPr b="1" lang="en-US" sz="14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ΤΡΑΧΕΙΑ</a:t>
            </a:r>
            <a:endParaRPr b="0" lang="el-GR" sz="1400" spc="-1" strike="noStrike">
              <a:latin typeface="Arial"/>
            </a:endParaRPr>
          </a:p>
          <a:p>
            <a:pPr>
              <a:lnSpc>
                <a:spcPts val="2455"/>
              </a:lnSpc>
            </a:pPr>
            <a:r>
              <a:rPr b="1" lang="en-US" sz="14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ΒΡΟΓΧΟΥΣ</a:t>
            </a:r>
            <a:endParaRPr b="0" lang="el-GR" sz="1400" spc="-1" strike="noStrike">
              <a:latin typeface="Arial"/>
            </a:endParaRPr>
          </a:p>
          <a:p>
            <a:pPr>
              <a:lnSpc>
                <a:spcPts val="2455"/>
              </a:lnSpc>
            </a:pPr>
            <a:r>
              <a:rPr b="1" lang="en-US" sz="14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ΠΝΕΥΜΟΝΕΣ</a:t>
            </a:r>
            <a:endParaRPr b="0" lang="el-GR" sz="1400" spc="-1" strike="noStrike">
              <a:latin typeface="Arial"/>
            </a:endParaRPr>
          </a:p>
          <a:p>
            <a:pPr>
              <a:lnSpc>
                <a:spcPts val="2191"/>
              </a:lnSpc>
            </a:pPr>
            <a:endParaRPr b="0" lang="el-GR" sz="1400" spc="-1" strike="noStrike">
              <a:latin typeface="Arial"/>
            </a:endParaRPr>
          </a:p>
        </p:txBody>
      </p:sp>
      <p:sp>
        <p:nvSpPr>
          <p:cNvPr id="141" name="CustomShape 6"/>
          <p:cNvSpPr/>
          <p:nvPr/>
        </p:nvSpPr>
        <p:spPr>
          <a:xfrm>
            <a:off x="3808440" y="6055200"/>
            <a:ext cx="3095280" cy="31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39960">
            <a:spAutoFit/>
          </a:bodyPr>
          <a:p>
            <a:pPr>
              <a:lnSpc>
                <a:spcPts val="2191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Το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CO2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αποβάλλεται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με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την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εκπνοή</a:t>
            </a:r>
            <a:endParaRPr b="0" lang="el-GR" sz="1600" spc="-1" strike="noStrike">
              <a:latin typeface="Arial"/>
            </a:endParaRPr>
          </a:p>
        </p:txBody>
      </p:sp>
    </p:spTree>
  </p:cSld>
  <p:transition spd="slow"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2022-11-17T16:30:42Z</dcterms:created>
  <dc:creator>user</dc:creator>
  <dc:description/>
  <dc:language>el-GR</dc:language>
  <cp:lastModifiedBy/>
  <dcterms:modified xsi:type="dcterms:W3CDTF">2023-01-19T10:58:06Z</dcterms:modified>
  <cp:revision>13</cp:revision>
  <dc:subject/>
  <dc:title>ΑΝΑΤΟΜΙΑ ΣΩΜΑΤΟΣ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Προβολή στην οθόνη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34</vt:i4>
  </property>
</Properties>
</file>